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eague Spartan" charset="1" panose="00000800000000000000"/>
      <p:regular r:id="rId35"/>
    </p:embeddedFont>
    <p:embeddedFont>
      <p:font typeface="Kollektif Bold" charset="1" panose="020B0604020101010102"/>
      <p:regular r:id="rId36"/>
    </p:embeddedFont>
    <p:embeddedFont>
      <p:font typeface="Kollektif" charset="1" panose="020B0604020101010102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0765" y="1818669"/>
            <a:ext cx="7373366" cy="7562427"/>
          </a:xfrm>
          <a:custGeom>
            <a:avLst/>
            <a:gdLst/>
            <a:ahLst/>
            <a:cxnLst/>
            <a:rect r="r" b="b" t="t" l="l"/>
            <a:pathLst>
              <a:path h="7562427" w="7373366">
                <a:moveTo>
                  <a:pt x="0" y="0"/>
                </a:moveTo>
                <a:lnTo>
                  <a:pt x="7373366" y="0"/>
                </a:lnTo>
                <a:lnTo>
                  <a:pt x="7373366" y="7562426"/>
                </a:lnTo>
                <a:lnTo>
                  <a:pt x="0" y="756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9907" y="2666394"/>
            <a:ext cx="9279157" cy="9296059"/>
          </a:xfrm>
          <a:custGeom>
            <a:avLst/>
            <a:gdLst/>
            <a:ahLst/>
            <a:cxnLst/>
            <a:rect r="r" b="b" t="t" l="l"/>
            <a:pathLst>
              <a:path h="9296059" w="9279157">
                <a:moveTo>
                  <a:pt x="0" y="0"/>
                </a:moveTo>
                <a:lnTo>
                  <a:pt x="9279156" y="0"/>
                </a:lnTo>
                <a:lnTo>
                  <a:pt x="9279156" y="9296058"/>
                </a:lnTo>
                <a:lnTo>
                  <a:pt x="0" y="929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6327" y="7728749"/>
            <a:ext cx="7727967" cy="696032"/>
            <a:chOff x="0" y="0"/>
            <a:chExt cx="2035349" cy="18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5349" cy="183317"/>
            </a:xfrm>
            <a:custGeom>
              <a:avLst/>
              <a:gdLst/>
              <a:ahLst/>
              <a:cxnLst/>
              <a:rect r="r" b="b" t="t" l="l"/>
              <a:pathLst>
                <a:path h="183317" w="2035349">
                  <a:moveTo>
                    <a:pt x="14025" y="0"/>
                  </a:moveTo>
                  <a:lnTo>
                    <a:pt x="2021324" y="0"/>
                  </a:lnTo>
                  <a:cubicBezTo>
                    <a:pt x="2025044" y="0"/>
                    <a:pt x="2028611" y="1478"/>
                    <a:pt x="2031242" y="4108"/>
                  </a:cubicBezTo>
                  <a:cubicBezTo>
                    <a:pt x="2033872" y="6738"/>
                    <a:pt x="2035349" y="10306"/>
                    <a:pt x="2035349" y="14025"/>
                  </a:cubicBezTo>
                  <a:lnTo>
                    <a:pt x="2035349" y="169292"/>
                  </a:lnTo>
                  <a:cubicBezTo>
                    <a:pt x="2035349" y="173012"/>
                    <a:pt x="2033872" y="176579"/>
                    <a:pt x="2031242" y="179209"/>
                  </a:cubicBezTo>
                  <a:cubicBezTo>
                    <a:pt x="2028611" y="181839"/>
                    <a:pt x="2025044" y="183317"/>
                    <a:pt x="2021324" y="183317"/>
                  </a:cubicBezTo>
                  <a:lnTo>
                    <a:pt x="14025" y="183317"/>
                  </a:lnTo>
                  <a:cubicBezTo>
                    <a:pt x="10306" y="183317"/>
                    <a:pt x="6738" y="181839"/>
                    <a:pt x="4108" y="179209"/>
                  </a:cubicBezTo>
                  <a:cubicBezTo>
                    <a:pt x="1478" y="176579"/>
                    <a:pt x="0" y="173012"/>
                    <a:pt x="0" y="169292"/>
                  </a:cubicBezTo>
                  <a:lnTo>
                    <a:pt x="0" y="14025"/>
                  </a:lnTo>
                  <a:cubicBezTo>
                    <a:pt x="0" y="10306"/>
                    <a:pt x="1478" y="6738"/>
                    <a:pt x="4108" y="4108"/>
                  </a:cubicBezTo>
                  <a:cubicBezTo>
                    <a:pt x="6738" y="1478"/>
                    <a:pt x="10306" y="0"/>
                    <a:pt x="14025" y="0"/>
                  </a:cubicBezTo>
                  <a:close/>
                </a:path>
              </a:pathLst>
            </a:custGeom>
            <a:solidFill>
              <a:srgbClr val="BF4D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35349" cy="23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8853" y="3410720"/>
            <a:ext cx="10035997" cy="42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Detecting Fake News on Social Media: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7903" y="7846973"/>
            <a:ext cx="6604886" cy="108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 b="true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 Machine Learning Approach</a:t>
            </a:r>
          </a:p>
          <a:p>
            <a:pPr algn="l">
              <a:lnSpc>
                <a:spcPts val="435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927" y="1977231"/>
            <a:ext cx="1056759" cy="10567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D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6"/>
                </a:lnSpc>
              </a:pPr>
              <a:r>
                <a:rPr lang="en-US" b="true" sz="3161">
                  <a:solidFill>
                    <a:srgbClr val="582308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2891" y="4379408"/>
            <a:ext cx="1056759" cy="10567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6"/>
                </a:lnSpc>
              </a:pPr>
              <a:r>
                <a:rPr lang="en-US" b="true" sz="3161">
                  <a:solidFill>
                    <a:srgbClr val="582308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891" y="3179774"/>
            <a:ext cx="1056759" cy="10567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D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6"/>
                </a:lnSpc>
              </a:pPr>
              <a:r>
                <a:rPr lang="en-US" b="true" sz="3161">
                  <a:solidFill>
                    <a:srgbClr val="582308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02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012287" y="4236533"/>
            <a:ext cx="8849483" cy="5807473"/>
          </a:xfrm>
          <a:custGeom>
            <a:avLst/>
            <a:gdLst/>
            <a:ahLst/>
            <a:cxnLst/>
            <a:rect r="r" b="b" t="t" l="l"/>
            <a:pathLst>
              <a:path h="5807473" w="8849483">
                <a:moveTo>
                  <a:pt x="0" y="0"/>
                </a:moveTo>
                <a:lnTo>
                  <a:pt x="8849483" y="0"/>
                </a:lnTo>
                <a:lnTo>
                  <a:pt x="8849483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5479" y="6509277"/>
            <a:ext cx="8658339" cy="2749023"/>
          </a:xfrm>
          <a:custGeom>
            <a:avLst/>
            <a:gdLst/>
            <a:ahLst/>
            <a:cxnLst/>
            <a:rect r="r" b="b" t="t" l="l"/>
            <a:pathLst>
              <a:path h="2749023" w="8658339">
                <a:moveTo>
                  <a:pt x="0" y="0"/>
                </a:moveTo>
                <a:lnTo>
                  <a:pt x="8658339" y="0"/>
                </a:lnTo>
                <a:lnTo>
                  <a:pt x="8658339" y="2749023"/>
                </a:lnTo>
                <a:lnTo>
                  <a:pt x="0" y="2749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4686" y="503634"/>
            <a:ext cx="15519598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20"/>
              </a:lnSpc>
            </a:pPr>
            <a:r>
              <a:rPr lang="en-US" sz="8000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Word Frequency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0186" y="4428230"/>
            <a:ext cx="11156843" cy="128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3655">
                <a:solidFill>
                  <a:srgbClr val="94D8A8"/>
                </a:solidFill>
                <a:latin typeface="Kollektif"/>
                <a:ea typeface="Kollektif"/>
                <a:cs typeface="Kollektif"/>
                <a:sym typeface="Kollektif"/>
              </a:rPr>
              <a:t>Top 10 most frequent words in </a:t>
            </a:r>
          </a:p>
          <a:p>
            <a:pPr algn="l">
              <a:lnSpc>
                <a:spcPts val="5118"/>
              </a:lnSpc>
              <a:spcBef>
                <a:spcPct val="0"/>
              </a:spcBef>
            </a:pPr>
            <a:r>
              <a:rPr lang="en-US" sz="3655">
                <a:solidFill>
                  <a:srgbClr val="94D8A8"/>
                </a:solidFill>
                <a:latin typeface="Kollektif"/>
                <a:ea typeface="Kollektif"/>
                <a:cs typeface="Kollektif"/>
                <a:sym typeface="Kollektif"/>
              </a:rPr>
              <a:t>statements.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186" y="3327955"/>
            <a:ext cx="9784294" cy="128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3655">
                <a:solidFill>
                  <a:srgbClr val="94D8A8"/>
                </a:solidFill>
                <a:latin typeface="Kollektif"/>
                <a:ea typeface="Kollektif"/>
                <a:cs typeface="Kollektif"/>
                <a:sym typeface="Kollektif"/>
              </a:rPr>
              <a:t>Calculated the frequency of each word.</a:t>
            </a:r>
          </a:p>
          <a:p>
            <a:pPr algn="l">
              <a:lnSpc>
                <a:spcPts val="511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59650" y="2125411"/>
            <a:ext cx="13210302" cy="128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3655">
                <a:solidFill>
                  <a:srgbClr val="94D8A8"/>
                </a:solidFill>
                <a:latin typeface="Kollektif"/>
                <a:ea typeface="Kollektif"/>
                <a:cs typeface="Kollektif"/>
                <a:sym typeface="Kollektif"/>
              </a:rPr>
              <a:t>Compiled all words from the cleaned_statement column.</a:t>
            </a:r>
          </a:p>
          <a:p>
            <a:pPr algn="l">
              <a:lnSpc>
                <a:spcPts val="51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9877" y="2368147"/>
            <a:ext cx="7401531" cy="6890153"/>
          </a:xfrm>
          <a:custGeom>
            <a:avLst/>
            <a:gdLst/>
            <a:ahLst/>
            <a:cxnLst/>
            <a:rect r="r" b="b" t="t" l="l"/>
            <a:pathLst>
              <a:path h="6890153" w="7401531">
                <a:moveTo>
                  <a:pt x="0" y="0"/>
                </a:moveTo>
                <a:lnTo>
                  <a:pt x="7401531" y="0"/>
                </a:lnTo>
                <a:lnTo>
                  <a:pt x="7401531" y="6890153"/>
                </a:lnTo>
                <a:lnTo>
                  <a:pt x="0" y="6890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1408" y="2839609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0861" y="2528686"/>
            <a:ext cx="5259563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9F9F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TOKENIZED CLEANED TEXT.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0534" y="5262361"/>
            <a:ext cx="304021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9F9F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VECTORIZED DATA USING COUNTVECTORIZER.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3340" y="756229"/>
            <a:ext cx="13256135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8000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Topic Modeling with LDA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92875" y="7496500"/>
            <a:ext cx="119553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9F9F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 LDA FOR 1-10 TOPICS.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0673" y="9338496"/>
            <a:ext cx="12393290" cy="44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The coherence score peaked at 4 topics, indicating the best number for this dataset.</a:t>
            </a:r>
            <a:r>
              <a:rPr lang="en-US" sz="263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716" y="1873997"/>
            <a:ext cx="7977086" cy="4177999"/>
          </a:xfrm>
          <a:custGeom>
            <a:avLst/>
            <a:gdLst/>
            <a:ahLst/>
            <a:cxnLst/>
            <a:rect r="r" b="b" t="t" l="l"/>
            <a:pathLst>
              <a:path h="4177999" w="7977086">
                <a:moveTo>
                  <a:pt x="0" y="0"/>
                </a:moveTo>
                <a:lnTo>
                  <a:pt x="7977086" y="0"/>
                </a:lnTo>
                <a:lnTo>
                  <a:pt x="7977086" y="4177999"/>
                </a:lnTo>
                <a:lnTo>
                  <a:pt x="0" y="417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4496" y="1922508"/>
            <a:ext cx="7754823" cy="4080976"/>
          </a:xfrm>
          <a:custGeom>
            <a:avLst/>
            <a:gdLst/>
            <a:ahLst/>
            <a:cxnLst/>
            <a:rect r="r" b="b" t="t" l="l"/>
            <a:pathLst>
              <a:path h="4080976" w="7754823">
                <a:moveTo>
                  <a:pt x="0" y="0"/>
                </a:moveTo>
                <a:lnTo>
                  <a:pt x="7754823" y="0"/>
                </a:lnTo>
                <a:lnTo>
                  <a:pt x="7754823" y="4080976"/>
                </a:lnTo>
                <a:lnTo>
                  <a:pt x="0" y="408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185947"/>
            <a:ext cx="7317118" cy="3923805"/>
          </a:xfrm>
          <a:custGeom>
            <a:avLst/>
            <a:gdLst/>
            <a:ahLst/>
            <a:cxnLst/>
            <a:rect r="r" b="b" t="t" l="l"/>
            <a:pathLst>
              <a:path h="3923805" w="7317118">
                <a:moveTo>
                  <a:pt x="0" y="0"/>
                </a:moveTo>
                <a:lnTo>
                  <a:pt x="7317118" y="0"/>
                </a:lnTo>
                <a:lnTo>
                  <a:pt x="7317118" y="3923805"/>
                </a:lnTo>
                <a:lnTo>
                  <a:pt x="0" y="392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86792" y="6129367"/>
            <a:ext cx="7290231" cy="4036965"/>
          </a:xfrm>
          <a:custGeom>
            <a:avLst/>
            <a:gdLst/>
            <a:ahLst/>
            <a:cxnLst/>
            <a:rect r="r" b="b" t="t" l="l"/>
            <a:pathLst>
              <a:path h="4036965" w="7290231">
                <a:moveTo>
                  <a:pt x="0" y="0"/>
                </a:moveTo>
                <a:lnTo>
                  <a:pt x="7290231" y="0"/>
                </a:lnTo>
                <a:lnTo>
                  <a:pt x="7290231" y="4036965"/>
                </a:lnTo>
                <a:lnTo>
                  <a:pt x="0" y="4036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8554" y="266536"/>
            <a:ext cx="12896478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8000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Topics &amp; Word Clouds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2349" y="1259316"/>
            <a:ext cx="600888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4D8A8"/>
                </a:solidFill>
                <a:latin typeface="Kollektif"/>
                <a:ea typeface="Kollektif"/>
                <a:cs typeface="Kollektif"/>
                <a:sym typeface="Kollektif"/>
              </a:rPr>
              <a:t>After training Final LDA Model.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From Preprocessing &amp; LDA to Feature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479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Recap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Data has been cleaned and tokenized; LDA used to find underlying topics.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Focus Now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Converting text and extra info (metadata) into numerical features.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Goal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Identify which inputs help best in detecting fake news.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Metadata Features and Their Role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Metadata Analyzed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Subject, Speaker, Speaker Job, Speaker State, Speaker Affiliation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Why Consider Metadata?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Might help detect patterns (e.g., certain speakers or topics linked to misinformation).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Challenge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Metadata is categorical, needs encoding to be understood numerically.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95638" y="2346116"/>
            <a:ext cx="8763662" cy="632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4803" indent="-352402" lvl="1">
              <a:lnSpc>
                <a:spcPts val="4570"/>
              </a:lnSpc>
              <a:buFont typeface="Arial"/>
              <a:buChar char="•"/>
            </a:pPr>
            <a:r>
              <a:rPr lang="en-US" b="true" sz="3264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Process</a:t>
            </a:r>
            <a:r>
              <a:rPr lang="en-US" sz="3264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Applied Label Encoding to convert categories into numbers.</a:t>
            </a:r>
          </a:p>
          <a:p>
            <a:pPr algn="just">
              <a:lnSpc>
                <a:spcPts val="4570"/>
              </a:lnSpc>
            </a:pPr>
          </a:p>
          <a:p>
            <a:pPr algn="just" marL="704803" indent="-352402" lvl="1">
              <a:lnSpc>
                <a:spcPts val="4570"/>
              </a:lnSpc>
              <a:buFont typeface="Arial"/>
              <a:buChar char="•"/>
            </a:pPr>
            <a:r>
              <a:rPr lang="en-US" b="true" sz="3264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Result</a:t>
            </a:r>
            <a:r>
              <a:rPr lang="en-US" sz="3264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High variance in 'Subject' and 'Speaker' → These features show a wide range of values.</a:t>
            </a:r>
          </a:p>
          <a:p>
            <a:pPr algn="just">
              <a:lnSpc>
                <a:spcPts val="4570"/>
              </a:lnSpc>
            </a:pPr>
          </a:p>
          <a:p>
            <a:pPr algn="just" marL="704803" indent="-352402" lvl="1">
              <a:lnSpc>
                <a:spcPts val="4570"/>
              </a:lnSpc>
              <a:buFont typeface="Arial"/>
              <a:buChar char="•"/>
            </a:pPr>
            <a:r>
              <a:rPr lang="en-US" b="true" sz="3264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Lower variance in 'Speaker Affiliation'</a:t>
            </a:r>
            <a:r>
              <a:rPr lang="en-US" sz="3264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→ Fewer distinct political affiliations in the dataset.</a:t>
            </a:r>
          </a:p>
          <a:p>
            <a:pPr algn="just" marL="0" indent="0" lvl="0">
              <a:lnSpc>
                <a:spcPts val="457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3339862"/>
            <a:ext cx="6948279" cy="4099484"/>
          </a:xfrm>
          <a:custGeom>
            <a:avLst/>
            <a:gdLst/>
            <a:ahLst/>
            <a:cxnLst/>
            <a:rect r="r" b="b" t="t" l="l"/>
            <a:pathLst>
              <a:path h="4099484" w="6948279">
                <a:moveTo>
                  <a:pt x="0" y="0"/>
                </a:moveTo>
                <a:lnTo>
                  <a:pt x="6948279" y="0"/>
                </a:lnTo>
                <a:lnTo>
                  <a:pt x="6948279" y="4099484"/>
                </a:lnTo>
                <a:lnTo>
                  <a:pt x="0" y="409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Variance Analysis of Metadata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610" y="3221764"/>
            <a:ext cx="9024571" cy="5053760"/>
          </a:xfrm>
          <a:custGeom>
            <a:avLst/>
            <a:gdLst/>
            <a:ahLst/>
            <a:cxnLst/>
            <a:rect r="r" b="b" t="t" l="l"/>
            <a:pathLst>
              <a:path h="5053760" w="9024571">
                <a:moveTo>
                  <a:pt x="0" y="0"/>
                </a:moveTo>
                <a:lnTo>
                  <a:pt x="9024571" y="0"/>
                </a:lnTo>
                <a:lnTo>
                  <a:pt x="9024571" y="5053760"/>
                </a:lnTo>
                <a:lnTo>
                  <a:pt x="0" y="5053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16878962" cy="161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Checking for Overlapping Information (Multicollinearity)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32662" y="3387687"/>
            <a:ext cx="7775000" cy="466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1867" indent="-285934" lvl="1">
              <a:lnSpc>
                <a:spcPts val="3708"/>
              </a:lnSpc>
              <a:buFont typeface="Arial"/>
              <a:buChar char="•"/>
            </a:pPr>
            <a:r>
              <a:rPr lang="en-US" b="true" sz="2648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Method</a:t>
            </a:r>
            <a:r>
              <a:rPr lang="en-US" sz="264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Variance Inflation Factor (VIF) used to detect when features overlap in meaning.</a:t>
            </a:r>
          </a:p>
          <a:p>
            <a:pPr algn="just">
              <a:lnSpc>
                <a:spcPts val="3708"/>
              </a:lnSpc>
            </a:pPr>
          </a:p>
          <a:p>
            <a:pPr algn="just" marL="571867" indent="-285934" lvl="1">
              <a:lnSpc>
                <a:spcPts val="3708"/>
              </a:lnSpc>
              <a:buFont typeface="Arial"/>
              <a:buChar char="•"/>
            </a:pPr>
            <a:r>
              <a:rPr lang="en-US" b="true" sz="2648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Finding</a:t>
            </a:r>
            <a:r>
              <a:rPr lang="en-US" sz="264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All metadata features had high VIF scores (&gt;3).</a:t>
            </a:r>
          </a:p>
          <a:p>
            <a:pPr algn="just">
              <a:lnSpc>
                <a:spcPts val="3708"/>
              </a:lnSpc>
            </a:pPr>
          </a:p>
          <a:p>
            <a:pPr algn="just" marL="571867" indent="-285934" lvl="1">
              <a:lnSpc>
                <a:spcPts val="3708"/>
              </a:lnSpc>
              <a:buFont typeface="Arial"/>
              <a:buChar char="•"/>
            </a:pPr>
            <a:r>
              <a:rPr lang="en-US" b="true" sz="2648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Implication</a:t>
            </a:r>
            <a:r>
              <a:rPr lang="en-US" sz="264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Features were providing repetitive or redundant signals, potentially confusing the model.</a:t>
            </a:r>
          </a:p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Decision on Metadata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8537" y="3398068"/>
            <a:ext cx="15335066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Key Insight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Chi-Square test on textual data didn’t rank metadata features as important.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Conclusion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Due to high VIF and low contribution, metadata features were excluded.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Benefit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A leaner set of input variables helps the model focus on what matters.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Textual Feature Representations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Bag of Words (BoW)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Counts each word’s frequency. Simple, but no sense of importance.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TF-IDF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Weighs words by how unique or informative they are across the entire corpus.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GloVe Embeddings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Pre-trained word vectors capture semantic meaning and relationships between words.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Why Multiple Representations?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BoW &amp; TF-IDF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Good for initial filtering of key terms.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GloVe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Adds context by understanding word similarity and relationships.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9F9F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Combination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: Helps us pick the best approach for our final classifier.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0165" y="2974684"/>
            <a:ext cx="12799878" cy="58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Nature of the Data: This project uses a dataset of political statements, which may reference sensitive topics, political figures, and contentious p</a:t>
            </a: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olicy issues.</a:t>
            </a:r>
          </a:p>
          <a:p>
            <a:pPr algn="ctr"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No Endorsement: The inclusion of any specific individual, party, or subject matter does not imply endorsement or opposition.</a:t>
            </a:r>
          </a:p>
          <a:p>
            <a:pPr algn="ctr"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Bias Awareness: The dataset could reflect biases present in the original sources. Some views or claims may be misrepresented or incomplete.</a:t>
            </a:r>
          </a:p>
          <a:p>
            <a:pPr algn="ctr"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Research Purpose: All analyses are conducted solely for the academic purpose of exploring fake news detection methods and do not represent any political stance.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51392" y="1860059"/>
            <a:ext cx="916706" cy="758825"/>
          </a:xfrm>
          <a:custGeom>
            <a:avLst/>
            <a:gdLst/>
            <a:ahLst/>
            <a:cxnLst/>
            <a:rect r="r" b="b" t="t" l="l"/>
            <a:pathLst>
              <a:path h="758825" w="916706">
                <a:moveTo>
                  <a:pt x="0" y="0"/>
                </a:moveTo>
                <a:lnTo>
                  <a:pt x="916706" y="0"/>
                </a:lnTo>
                <a:lnTo>
                  <a:pt x="916706" y="758825"/>
                </a:lnTo>
                <a:lnTo>
                  <a:pt x="0" y="758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38276" y="1755284"/>
            <a:ext cx="83036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322D"/>
                </a:solidFill>
                <a:latin typeface="Kollektif"/>
                <a:ea typeface="Kollektif"/>
                <a:cs typeface="Kollektif"/>
                <a:sym typeface="Kollektif"/>
              </a:rPr>
              <a:t>Disclaimer on Political Dataset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Feature Selection with Chi-Square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Applied Chi-Square test to BoW and TF-IDF features to select top 100.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Selected features likely include politically relevant words and important policy terms.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GloVe was not filtered with Chi-Square due to its continuous nature; it remains at 100 dimensions.</a:t>
            </a:r>
          </a:p>
          <a:p>
            <a:pPr algn="just">
              <a:lnSpc>
                <a:spcPts val="4759"/>
              </a:lnSpc>
            </a:pP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Final Feature Dimensions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0648" y="3398068"/>
            <a:ext cx="15335066" cy="41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BoW reduced to 100 features via Chi-Square.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TF-IDF reduced to 100 features via Chi-Square.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GloVe embeddings already provide 100-dimensional vectors.</a:t>
            </a:r>
          </a:p>
          <a:p>
            <a:pPr algn="just">
              <a:lnSpc>
                <a:spcPts val="4759"/>
              </a:lnSpc>
            </a:pP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      </a:t>
            </a: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End result: Each representation now has 100 features.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16878962" cy="81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8"/>
              </a:lnSpc>
              <a:spcBef>
                <a:spcPct val="0"/>
              </a:spcBef>
            </a:pPr>
            <a:r>
              <a:rPr lang="en-US" b="true" sz="5577">
                <a:solidFill>
                  <a:srgbClr val="EBA74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Final Feature 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7587" y="3398068"/>
            <a:ext cx="15335066" cy="479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Dropped high-VIF metadata features.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Retained top textual features (100 from BoW, 100 from TF-IDF) and included GloVe (100 dimensions)</a:t>
            </a:r>
          </a:p>
          <a:p>
            <a:pPr algn="just">
              <a:lnSpc>
                <a:spcPts val="4759"/>
              </a:lnSpc>
            </a:pPr>
          </a:p>
          <a:p>
            <a:pPr algn="just"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Result: A cleaner, more focused set of inputs that emphasize meaningful words and their semantic relationships.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2400" y="4667481"/>
            <a:ext cx="3827110" cy="4844443"/>
          </a:xfrm>
          <a:custGeom>
            <a:avLst/>
            <a:gdLst/>
            <a:ahLst/>
            <a:cxnLst/>
            <a:rect r="r" b="b" t="t" l="l"/>
            <a:pathLst>
              <a:path h="4844443" w="3827110">
                <a:moveTo>
                  <a:pt x="0" y="0"/>
                </a:moveTo>
                <a:lnTo>
                  <a:pt x="3827110" y="0"/>
                </a:lnTo>
                <a:lnTo>
                  <a:pt x="3827110" y="4844443"/>
                </a:lnTo>
                <a:lnTo>
                  <a:pt x="0" y="4844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1326">
            <a:off x="981389" y="55878"/>
            <a:ext cx="1928169" cy="5158980"/>
          </a:xfrm>
          <a:custGeom>
            <a:avLst/>
            <a:gdLst/>
            <a:ahLst/>
            <a:cxnLst/>
            <a:rect r="r" b="b" t="t" l="l"/>
            <a:pathLst>
              <a:path h="5158980" w="1928169">
                <a:moveTo>
                  <a:pt x="0" y="0"/>
                </a:moveTo>
                <a:lnTo>
                  <a:pt x="1928169" y="0"/>
                </a:lnTo>
                <a:lnTo>
                  <a:pt x="1928169" y="5158981"/>
                </a:lnTo>
                <a:lnTo>
                  <a:pt x="0" y="5158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4332" y="1330443"/>
            <a:ext cx="8234230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19"/>
              </a:lnSpc>
              <a:spcBef>
                <a:spcPct val="0"/>
              </a:spcBef>
            </a:pPr>
            <a:r>
              <a:rPr lang="en-US" sz="8599">
                <a:solidFill>
                  <a:srgbClr val="FFCF6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Models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76938" y="4765935"/>
            <a:ext cx="9730906" cy="347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Focused on three models: Naive Bayes, SVM, Random Forest.</a:t>
            </a:r>
          </a:p>
          <a:p>
            <a:pPr algn="ctr">
              <a:lnSpc>
                <a:spcPts val="3970"/>
              </a:lnSpc>
            </a:pPr>
          </a:p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Evaluated across three feature representations: BoW, TF-IDF, and GloVe.</a:t>
            </a:r>
          </a:p>
          <a:p>
            <a:pPr algn="ctr">
              <a:lnSpc>
                <a:spcPts val="3970"/>
              </a:lnSpc>
            </a:pPr>
          </a:p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Prioritized recall to minimize false negatives.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6752" y="-829949"/>
            <a:ext cx="23811943" cy="5524755"/>
            <a:chOff x="0" y="0"/>
            <a:chExt cx="6271458" cy="14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1458" cy="1455080"/>
            </a:xfrm>
            <a:custGeom>
              <a:avLst/>
              <a:gdLst/>
              <a:ahLst/>
              <a:cxnLst/>
              <a:rect r="r" b="b" t="t" l="l"/>
              <a:pathLst>
                <a:path h="1455080" w="6271458">
                  <a:moveTo>
                    <a:pt x="0" y="0"/>
                  </a:moveTo>
                  <a:lnTo>
                    <a:pt x="6271458" y="0"/>
                  </a:lnTo>
                  <a:lnTo>
                    <a:pt x="6271458" y="1455080"/>
                  </a:lnTo>
                  <a:lnTo>
                    <a:pt x="0" y="1455080"/>
                  </a:lnTo>
                  <a:close/>
                </a:path>
              </a:pathLst>
            </a:custGeom>
            <a:solidFill>
              <a:srgbClr val="317A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271458" cy="15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588099" y="5143500"/>
          <a:ext cx="15111802" cy="4114800"/>
        </p:xfrm>
        <a:graphic>
          <a:graphicData uri="http://schemas.openxmlformats.org/drawingml/2006/table">
            <a:tbl>
              <a:tblPr/>
              <a:tblGrid>
                <a:gridCol w="4089630"/>
                <a:gridCol w="5670049"/>
                <a:gridCol w="5352123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Cross-Validation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Test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74.69%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73.23%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93.45%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92.36%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GloVe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61.85%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62.09%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88099" y="550388"/>
            <a:ext cx="15111802" cy="353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69"/>
              </a:lnSpc>
            </a:pPr>
            <a:r>
              <a:rPr lang="en-US" sz="10899">
                <a:solidFill>
                  <a:srgbClr val="F9F9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NAIVE BAYES CLASSIFIER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6752" y="-829949"/>
            <a:ext cx="23811943" cy="5524755"/>
            <a:chOff x="0" y="0"/>
            <a:chExt cx="6271458" cy="14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1458" cy="1455080"/>
            </a:xfrm>
            <a:custGeom>
              <a:avLst/>
              <a:gdLst/>
              <a:ahLst/>
              <a:cxnLst/>
              <a:rect r="r" b="b" t="t" l="l"/>
              <a:pathLst>
                <a:path h="1455080" w="6271458">
                  <a:moveTo>
                    <a:pt x="0" y="0"/>
                  </a:moveTo>
                  <a:lnTo>
                    <a:pt x="6271458" y="0"/>
                  </a:lnTo>
                  <a:lnTo>
                    <a:pt x="6271458" y="1455080"/>
                  </a:lnTo>
                  <a:lnTo>
                    <a:pt x="0" y="1455080"/>
                  </a:lnTo>
                  <a:close/>
                </a:path>
              </a:pathLst>
            </a:custGeom>
            <a:solidFill>
              <a:srgbClr val="317A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271458" cy="15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588099" y="5143500"/>
          <a:ext cx="15111802" cy="4114800"/>
        </p:xfrm>
        <a:graphic>
          <a:graphicData uri="http://schemas.openxmlformats.org/drawingml/2006/table">
            <a:tbl>
              <a:tblPr/>
              <a:tblGrid>
                <a:gridCol w="4296219"/>
                <a:gridCol w="6037320"/>
                <a:gridCol w="4778262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Cross-Validation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Test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82.68%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83.11%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84.21%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84.23%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GloVe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79.27%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78.56%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808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88099" y="550388"/>
            <a:ext cx="15111802" cy="353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69"/>
              </a:lnSpc>
            </a:pPr>
            <a:r>
              <a:rPr lang="en-US" sz="10899">
                <a:solidFill>
                  <a:srgbClr val="F9F9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SUPPORT VECTOR MACHINE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6752" y="-829949"/>
            <a:ext cx="23811943" cy="5524755"/>
            <a:chOff x="0" y="0"/>
            <a:chExt cx="6271458" cy="14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1458" cy="1455080"/>
            </a:xfrm>
            <a:custGeom>
              <a:avLst/>
              <a:gdLst/>
              <a:ahLst/>
              <a:cxnLst/>
              <a:rect r="r" b="b" t="t" l="l"/>
              <a:pathLst>
                <a:path h="1455080" w="6271458">
                  <a:moveTo>
                    <a:pt x="0" y="0"/>
                  </a:moveTo>
                  <a:lnTo>
                    <a:pt x="6271458" y="0"/>
                  </a:lnTo>
                  <a:lnTo>
                    <a:pt x="6271458" y="1455080"/>
                  </a:lnTo>
                  <a:lnTo>
                    <a:pt x="0" y="1455080"/>
                  </a:lnTo>
                  <a:close/>
                </a:path>
              </a:pathLst>
            </a:custGeom>
            <a:solidFill>
              <a:srgbClr val="317A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271458" cy="15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588099" y="5143500"/>
          <a:ext cx="15111802" cy="4114800"/>
        </p:xfrm>
        <a:graphic>
          <a:graphicData uri="http://schemas.openxmlformats.org/drawingml/2006/table">
            <a:tbl>
              <a:tblPr/>
              <a:tblGrid>
                <a:gridCol w="4755308"/>
                <a:gridCol w="6060274"/>
                <a:gridCol w="4296219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Cross-Validation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Test 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77.41%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77.51%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71.70%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70.71%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GloVe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72.64%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72.60%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88099" y="550388"/>
            <a:ext cx="15111802" cy="353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69"/>
              </a:lnSpc>
            </a:pPr>
            <a:r>
              <a:rPr lang="en-US" sz="10899">
                <a:solidFill>
                  <a:srgbClr val="F9F9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RANDOM FOREST CLASSIFIER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6752" y="-829949"/>
            <a:ext cx="23811943" cy="5524755"/>
            <a:chOff x="0" y="0"/>
            <a:chExt cx="6271458" cy="14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1458" cy="1455080"/>
            </a:xfrm>
            <a:custGeom>
              <a:avLst/>
              <a:gdLst/>
              <a:ahLst/>
              <a:cxnLst/>
              <a:rect r="r" b="b" t="t" l="l"/>
              <a:pathLst>
                <a:path h="1455080" w="6271458">
                  <a:moveTo>
                    <a:pt x="0" y="0"/>
                  </a:moveTo>
                  <a:lnTo>
                    <a:pt x="6271458" y="0"/>
                  </a:lnTo>
                  <a:lnTo>
                    <a:pt x="6271458" y="1455080"/>
                  </a:lnTo>
                  <a:lnTo>
                    <a:pt x="0" y="1455080"/>
                  </a:lnTo>
                  <a:close/>
                </a:path>
              </a:pathLst>
            </a:custGeom>
            <a:solidFill>
              <a:srgbClr val="317A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271458" cy="15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588099" y="4973545"/>
          <a:ext cx="15111802" cy="4559687"/>
        </p:xfrm>
        <a:graphic>
          <a:graphicData uri="http://schemas.openxmlformats.org/drawingml/2006/table">
            <a:tbl>
              <a:tblPr/>
              <a:tblGrid>
                <a:gridCol w="2757968"/>
                <a:gridCol w="2685715"/>
                <a:gridCol w="2295737"/>
                <a:gridCol w="2295737"/>
                <a:gridCol w="2364556"/>
                <a:gridCol w="2712088"/>
              </a:tblGrid>
              <a:tr h="10972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Model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Feature Type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CV Recall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Test Recall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CV F1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Test F1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Naive Bayes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TF-IDF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93.45%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92.36%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72.40%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71.79%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62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SVM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TF-IDF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84.21%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84.23%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70.91%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71.08%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09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Random Forest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BoW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77.41%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77.51%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67.40%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66"/>
                        </a:lnSpc>
                        <a:defRPr/>
                      </a:pPr>
                      <a:r>
                        <a:rPr lang="en-US" sz="2261">
                          <a:solidFill>
                            <a:srgbClr val="FFFFFF"/>
                          </a:solidFill>
                          <a:latin typeface="Kollektif"/>
                          <a:ea typeface="Kollektif"/>
                          <a:cs typeface="Kollektif"/>
                          <a:sym typeface="Kollektif"/>
                        </a:rPr>
                        <a:t>67.19%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88099" y="550388"/>
            <a:ext cx="15111802" cy="353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9"/>
              </a:lnSpc>
            </a:pPr>
            <a:r>
              <a:rPr lang="en-US" sz="10899">
                <a:solidFill>
                  <a:srgbClr val="F9F9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PERFORMANCE</a:t>
            </a:r>
          </a:p>
          <a:p>
            <a:pPr algn="ctr" marL="0" indent="0" lvl="0">
              <a:lnSpc>
                <a:spcPts val="14169"/>
              </a:lnSpc>
            </a:pPr>
            <a:r>
              <a:rPr lang="en-US" sz="10899">
                <a:solidFill>
                  <a:srgbClr val="F9F9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COMPARISON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2400" y="4667481"/>
            <a:ext cx="3827110" cy="4844443"/>
          </a:xfrm>
          <a:custGeom>
            <a:avLst/>
            <a:gdLst/>
            <a:ahLst/>
            <a:cxnLst/>
            <a:rect r="r" b="b" t="t" l="l"/>
            <a:pathLst>
              <a:path h="4844443" w="3827110">
                <a:moveTo>
                  <a:pt x="0" y="0"/>
                </a:moveTo>
                <a:lnTo>
                  <a:pt x="3827110" y="0"/>
                </a:lnTo>
                <a:lnTo>
                  <a:pt x="3827110" y="4844443"/>
                </a:lnTo>
                <a:lnTo>
                  <a:pt x="0" y="4844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41326">
            <a:off x="981389" y="55878"/>
            <a:ext cx="1928169" cy="5158980"/>
          </a:xfrm>
          <a:custGeom>
            <a:avLst/>
            <a:gdLst/>
            <a:ahLst/>
            <a:cxnLst/>
            <a:rect r="r" b="b" t="t" l="l"/>
            <a:pathLst>
              <a:path h="5158980" w="1928169">
                <a:moveTo>
                  <a:pt x="0" y="0"/>
                </a:moveTo>
                <a:lnTo>
                  <a:pt x="1928169" y="0"/>
                </a:lnTo>
                <a:lnTo>
                  <a:pt x="1928169" y="5158981"/>
                </a:lnTo>
                <a:lnTo>
                  <a:pt x="0" y="5158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4332" y="1330443"/>
            <a:ext cx="8234230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19"/>
              </a:lnSpc>
              <a:spcBef>
                <a:spcPct val="0"/>
              </a:spcBef>
            </a:pPr>
            <a:r>
              <a:rPr lang="en-US" sz="8599">
                <a:solidFill>
                  <a:srgbClr val="FFCF6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3257" y="4791284"/>
            <a:ext cx="12979144" cy="446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Naive Bayes with TF-IDF achieved the highest recall (92.36%).</a:t>
            </a:r>
          </a:p>
          <a:p>
            <a:pPr algn="ctr">
              <a:lnSpc>
                <a:spcPts val="3970"/>
              </a:lnSpc>
            </a:pPr>
          </a:p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SVM with TF-IDF balanced precision and recall (84.23% recall).</a:t>
            </a:r>
          </a:p>
          <a:p>
            <a:pPr algn="ctr">
              <a:lnSpc>
                <a:spcPts val="3970"/>
              </a:lnSpc>
            </a:pPr>
          </a:p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Random Forest showed moderate recall (77.51%) but lagged behind others.</a:t>
            </a:r>
          </a:p>
          <a:p>
            <a:pPr algn="ctr">
              <a:lnSpc>
                <a:spcPts val="3970"/>
              </a:lnSpc>
            </a:pPr>
          </a:p>
          <a:p>
            <a:pPr algn="ctr" marL="714399" indent="-357199" lvl="1">
              <a:lnSpc>
                <a:spcPts val="3970"/>
              </a:lnSpc>
              <a:buFont typeface="Arial"/>
              <a:buChar char="•"/>
            </a:pPr>
            <a:r>
              <a:rPr lang="en-US" sz="3308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Insight: TF-IDF consistently outperformed BoW and GloVe across models.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5873" y="3820066"/>
            <a:ext cx="5697712" cy="7200900"/>
          </a:xfrm>
          <a:custGeom>
            <a:avLst/>
            <a:gdLst/>
            <a:ahLst/>
            <a:cxnLst/>
            <a:rect r="r" b="b" t="t" l="l"/>
            <a:pathLst>
              <a:path h="7200900" w="5697712">
                <a:moveTo>
                  <a:pt x="0" y="0"/>
                </a:moveTo>
                <a:lnTo>
                  <a:pt x="5697712" y="0"/>
                </a:lnTo>
                <a:lnTo>
                  <a:pt x="5697712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20888"/>
            <a:ext cx="11210769" cy="408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39"/>
              </a:lnSpc>
            </a:pPr>
            <a:r>
              <a:rPr lang="en-US" sz="14069">
                <a:solidFill>
                  <a:srgbClr val="FBB94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185" y="1799531"/>
            <a:ext cx="16459630" cy="7715452"/>
          </a:xfrm>
          <a:custGeom>
            <a:avLst/>
            <a:gdLst/>
            <a:ahLst/>
            <a:cxnLst/>
            <a:rect r="r" b="b" t="t" l="l"/>
            <a:pathLst>
              <a:path h="7715452" w="16459630">
                <a:moveTo>
                  <a:pt x="0" y="0"/>
                </a:moveTo>
                <a:lnTo>
                  <a:pt x="16459630" y="0"/>
                </a:lnTo>
                <a:lnTo>
                  <a:pt x="16459630" y="7715451"/>
                </a:lnTo>
                <a:lnTo>
                  <a:pt x="0" y="771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4247" y="624145"/>
            <a:ext cx="1058696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8000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Inside Socials 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1114" y="4498276"/>
            <a:ext cx="5388006" cy="4067944"/>
          </a:xfrm>
          <a:custGeom>
            <a:avLst/>
            <a:gdLst/>
            <a:ahLst/>
            <a:cxnLst/>
            <a:rect r="r" b="b" t="t" l="l"/>
            <a:pathLst>
              <a:path h="4067944" w="5388006">
                <a:moveTo>
                  <a:pt x="0" y="0"/>
                </a:moveTo>
                <a:lnTo>
                  <a:pt x="5388006" y="0"/>
                </a:lnTo>
                <a:lnTo>
                  <a:pt x="5388006" y="4067945"/>
                </a:lnTo>
                <a:lnTo>
                  <a:pt x="0" y="40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61797" y="8566221"/>
            <a:ext cx="10748219" cy="3086100"/>
            <a:chOff x="0" y="0"/>
            <a:chExt cx="283080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0807" cy="812800"/>
            </a:xfrm>
            <a:custGeom>
              <a:avLst/>
              <a:gdLst/>
              <a:ahLst/>
              <a:cxnLst/>
              <a:rect r="r" b="b" t="t" l="l"/>
              <a:pathLst>
                <a:path h="812800" w="2830807">
                  <a:moveTo>
                    <a:pt x="0" y="0"/>
                  </a:moveTo>
                  <a:lnTo>
                    <a:pt x="2830807" y="0"/>
                  </a:lnTo>
                  <a:lnTo>
                    <a:pt x="28308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8230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3080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36200" y="-291020"/>
            <a:ext cx="3196855" cy="4789296"/>
          </a:xfrm>
          <a:custGeom>
            <a:avLst/>
            <a:gdLst/>
            <a:ahLst/>
            <a:cxnLst/>
            <a:rect r="r" b="b" t="t" l="l"/>
            <a:pathLst>
              <a:path h="4789296" w="3196855">
                <a:moveTo>
                  <a:pt x="0" y="0"/>
                </a:moveTo>
                <a:lnTo>
                  <a:pt x="3196855" y="0"/>
                </a:lnTo>
                <a:lnTo>
                  <a:pt x="3196855" y="4789296"/>
                </a:lnTo>
                <a:lnTo>
                  <a:pt x="0" y="478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997" y="815990"/>
            <a:ext cx="11651038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000">
                <a:solidFill>
                  <a:srgbClr val="EBA74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1833" y="2156182"/>
            <a:ext cx="9968830" cy="976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429" indent="-334714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Fake news is a growing societal concern, significantly affecting public opinion, election outcomes, and financial markets.</a:t>
            </a:r>
          </a:p>
          <a:p>
            <a:pPr algn="l">
              <a:lnSpc>
                <a:spcPts val="4340"/>
              </a:lnSpc>
            </a:pPr>
          </a:p>
          <a:p>
            <a:pPr algn="just" marL="669429" indent="-334714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Social media has become the dominant source of news for millions, enabling instant information sharing.</a:t>
            </a:r>
          </a:p>
          <a:p>
            <a:pPr algn="just">
              <a:lnSpc>
                <a:spcPts val="4340"/>
              </a:lnSpc>
            </a:pPr>
          </a:p>
          <a:p>
            <a:pPr algn="just" marL="669429" indent="-334714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Societal Consequences:</a:t>
            </a:r>
          </a:p>
          <a:p>
            <a:pPr algn="just" marL="1338857" indent="-446286" lvl="2">
              <a:lnSpc>
                <a:spcPts val="4340"/>
              </a:lnSpc>
              <a:buAutoNum type="alphaLcPeriod" startAt="1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Influenced voter behavior during the 2016 U.S. election.</a:t>
            </a:r>
          </a:p>
          <a:p>
            <a:pPr algn="just" marL="1338857" indent="-446286" lvl="2">
              <a:lnSpc>
                <a:spcPts val="4340"/>
              </a:lnSpc>
              <a:buAutoNum type="alphaLcPeriod" startAt="1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Fake news about Barack Obama caused a $130 billion stock market drop.</a:t>
            </a:r>
          </a:p>
          <a:p>
            <a:pPr algn="just" marL="1338857" indent="-446286" lvl="2">
              <a:lnSpc>
                <a:spcPts val="4340"/>
              </a:lnSpc>
              <a:buAutoNum type="alphaLcPeriod" startAt="1"/>
            </a:pPr>
            <a:r>
              <a:rPr lang="en-US" sz="31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A 2018 study by MIT found that fake news spreads six times faster than true news.</a:t>
            </a: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  <a:p>
            <a:pPr algn="l">
              <a:lnSpc>
                <a:spcPts val="4340"/>
              </a:lnSpc>
            </a:pP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345" y="5882940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2799" y="-15243"/>
            <a:ext cx="5403414" cy="6356958"/>
          </a:xfrm>
          <a:custGeom>
            <a:avLst/>
            <a:gdLst/>
            <a:ahLst/>
            <a:cxnLst/>
            <a:rect r="r" b="b" t="t" l="l"/>
            <a:pathLst>
              <a:path h="6356958" w="5403414">
                <a:moveTo>
                  <a:pt x="0" y="0"/>
                </a:moveTo>
                <a:lnTo>
                  <a:pt x="5403415" y="0"/>
                </a:lnTo>
                <a:lnTo>
                  <a:pt x="540341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7673" y="869839"/>
            <a:ext cx="14700726" cy="10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45"/>
              </a:lnSpc>
              <a:spcBef>
                <a:spcPct val="0"/>
              </a:spcBef>
            </a:pPr>
            <a:r>
              <a:rPr lang="en-US" b="true" sz="7496">
                <a:solidFill>
                  <a:srgbClr val="94D8A8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 Aim and 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9601" y="3676802"/>
            <a:ext cx="9468193" cy="14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Develop machine learning models to detect and classify news statements as real or fake.</a:t>
            </a:r>
          </a:p>
          <a:p>
            <a:pPr algn="l" marL="0" indent="0" lvl="0">
              <a:lnSpc>
                <a:spcPts val="316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54147" y="2891659"/>
            <a:ext cx="83359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Aim: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32486" y="6275040"/>
            <a:ext cx="9161877" cy="360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Assist in minimizing the spread of misinformation by creating automated systems prioritizing high recall for accurate detection.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Machine learning can analyze large datasets efficiently, uncover patterns, and adapt to new forms of misinformation.</a:t>
            </a:r>
          </a:p>
          <a:p>
            <a:pPr algn="l" marL="0" indent="0" lvl="0">
              <a:lnSpc>
                <a:spcPts val="316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137224" y="5398752"/>
            <a:ext cx="113571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Objective: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863952" y="-259733"/>
            <a:ext cx="5694091" cy="12835663"/>
            <a:chOff x="0" y="0"/>
            <a:chExt cx="5376459" cy="121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6459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5376459">
                  <a:moveTo>
                    <a:pt x="5376459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5376459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4825" y="2543386"/>
            <a:ext cx="16704475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PolitiFact: Liar, Liar Pants on Fire: A New Benchmark Dataset for Fake News Detection.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PolitiFact: Known for verifying the truthfulness of public statements.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Dataset Size: 12,791 labeled statements.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08082" y="5901266"/>
            <a:ext cx="8335918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Key Attributes: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4825" y="6761691"/>
            <a:ext cx="16704475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ID: Unique identifier for each statement.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Label: Original multi-class labels (e.g., true, mostly-true, half-true, false, barely-true,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     pants-fire).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Statement: The news statement to classify.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Speaker Details: Includes speaker's role, job, state, and political affiliation.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The LIAR dataset is widely used for its variety of political claims and metadata, making it ideal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      for fake news research.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69695" y="7304616"/>
            <a:ext cx="2811362" cy="3278556"/>
          </a:xfrm>
          <a:custGeom>
            <a:avLst/>
            <a:gdLst/>
            <a:ahLst/>
            <a:cxnLst/>
            <a:rect r="r" b="b" t="t" l="l"/>
            <a:pathLst>
              <a:path h="3278556" w="2811362">
                <a:moveTo>
                  <a:pt x="0" y="0"/>
                </a:moveTo>
                <a:lnTo>
                  <a:pt x="2811361" y="0"/>
                </a:lnTo>
                <a:lnTo>
                  <a:pt x="2811361" y="3278556"/>
                </a:lnTo>
                <a:lnTo>
                  <a:pt x="0" y="327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41244" y="3748189"/>
            <a:ext cx="7239813" cy="3185518"/>
          </a:xfrm>
          <a:custGeom>
            <a:avLst/>
            <a:gdLst/>
            <a:ahLst/>
            <a:cxnLst/>
            <a:rect r="r" b="b" t="t" l="l"/>
            <a:pathLst>
              <a:path h="3185518" w="7239813">
                <a:moveTo>
                  <a:pt x="0" y="0"/>
                </a:moveTo>
                <a:lnTo>
                  <a:pt x="7239812" y="0"/>
                </a:lnTo>
                <a:lnTo>
                  <a:pt x="7239812" y="3185518"/>
                </a:lnTo>
                <a:lnTo>
                  <a:pt x="0" y="318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2783" y="460057"/>
            <a:ext cx="1058696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8000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8082" y="1746461"/>
            <a:ext cx="83359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Dataset Source: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863952" y="-259733"/>
            <a:ext cx="5694091" cy="12835663"/>
            <a:chOff x="0" y="0"/>
            <a:chExt cx="5376459" cy="121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6459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5376459">
                  <a:moveTo>
                    <a:pt x="5376459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5376459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579110" y="0"/>
            <a:ext cx="3708890" cy="3833909"/>
          </a:xfrm>
          <a:custGeom>
            <a:avLst/>
            <a:gdLst/>
            <a:ahLst/>
            <a:cxnLst/>
            <a:rect r="r" b="b" t="t" l="l"/>
            <a:pathLst>
              <a:path h="3833909" w="3708890">
                <a:moveTo>
                  <a:pt x="0" y="0"/>
                </a:moveTo>
                <a:lnTo>
                  <a:pt x="3708890" y="0"/>
                </a:lnTo>
                <a:lnTo>
                  <a:pt x="3708890" y="3833909"/>
                </a:lnTo>
                <a:lnTo>
                  <a:pt x="0" y="383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960" y="1615381"/>
            <a:ext cx="16704475" cy="990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Removed the ‘id’ column as it was not useful for analysis.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Removed duplicates to avoid bias.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Handled missing data by: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Replacing empty strings with NaN.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Replaced missing values in string columns with 'Unknown'.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Replaced missing values in numerical columns with 0.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Simplified the classification task by mapping multiple labels into two categories using binary classification transformation: 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Mapped the original labels into ’true’ if they were ’true’,’mostly-true’, or ’half-true’.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O</a:t>
            </a: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therwise, mapped to ’false’.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The dataset now has 7,133 ’true’ statements and 5,657 ’false’ statements.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55339" y="8165447"/>
            <a:ext cx="3079673" cy="2121553"/>
          </a:xfrm>
          <a:custGeom>
            <a:avLst/>
            <a:gdLst/>
            <a:ahLst/>
            <a:cxnLst/>
            <a:rect r="r" b="b" t="t" l="l"/>
            <a:pathLst>
              <a:path h="2121553" w="3079673">
                <a:moveTo>
                  <a:pt x="0" y="0"/>
                </a:moveTo>
                <a:lnTo>
                  <a:pt x="3079673" y="0"/>
                </a:lnTo>
                <a:lnTo>
                  <a:pt x="3079673" y="2121553"/>
                </a:lnTo>
                <a:lnTo>
                  <a:pt x="0" y="2121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0737" y="8356869"/>
            <a:ext cx="6542818" cy="1930131"/>
          </a:xfrm>
          <a:custGeom>
            <a:avLst/>
            <a:gdLst/>
            <a:ahLst/>
            <a:cxnLst/>
            <a:rect r="r" b="b" t="t" l="l"/>
            <a:pathLst>
              <a:path h="1930131" w="6542818">
                <a:moveTo>
                  <a:pt x="0" y="0"/>
                </a:moveTo>
                <a:lnTo>
                  <a:pt x="6542818" y="0"/>
                </a:lnTo>
                <a:lnTo>
                  <a:pt x="6542818" y="1930131"/>
                </a:lnTo>
                <a:lnTo>
                  <a:pt x="0" y="1930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84597" y="2208827"/>
            <a:ext cx="3110754" cy="2934673"/>
          </a:xfrm>
          <a:custGeom>
            <a:avLst/>
            <a:gdLst/>
            <a:ahLst/>
            <a:cxnLst/>
            <a:rect r="r" b="b" t="t" l="l"/>
            <a:pathLst>
              <a:path h="2934673" w="3110754">
                <a:moveTo>
                  <a:pt x="0" y="0"/>
                </a:moveTo>
                <a:lnTo>
                  <a:pt x="3110754" y="0"/>
                </a:lnTo>
                <a:lnTo>
                  <a:pt x="3110754" y="2934673"/>
                </a:lnTo>
                <a:lnTo>
                  <a:pt x="0" y="293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2783" y="450532"/>
            <a:ext cx="1678682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 &amp; Transformation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863952" y="-259733"/>
            <a:ext cx="5694091" cy="12835663"/>
            <a:chOff x="0" y="0"/>
            <a:chExt cx="5376459" cy="121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6459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5376459">
                  <a:moveTo>
                    <a:pt x="5376459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5376459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53960" y="1615381"/>
            <a:ext cx="16704475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True statements often contain neutral and factual language.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False statements frequently use emotional or exaggerated language.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28572" y="2978868"/>
            <a:ext cx="4318140" cy="3179230"/>
          </a:xfrm>
          <a:custGeom>
            <a:avLst/>
            <a:gdLst/>
            <a:ahLst/>
            <a:cxnLst/>
            <a:rect r="r" b="b" t="t" l="l"/>
            <a:pathLst>
              <a:path h="3179230" w="4318140">
                <a:moveTo>
                  <a:pt x="0" y="0"/>
                </a:moveTo>
                <a:lnTo>
                  <a:pt x="4318140" y="0"/>
                </a:lnTo>
                <a:lnTo>
                  <a:pt x="4318140" y="3179231"/>
                </a:lnTo>
                <a:lnTo>
                  <a:pt x="0" y="317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960" y="6363626"/>
            <a:ext cx="7906044" cy="3923374"/>
          </a:xfrm>
          <a:custGeom>
            <a:avLst/>
            <a:gdLst/>
            <a:ahLst/>
            <a:cxnLst/>
            <a:rect r="r" b="b" t="t" l="l"/>
            <a:pathLst>
              <a:path h="3923374" w="7906044">
                <a:moveTo>
                  <a:pt x="0" y="0"/>
                </a:moveTo>
                <a:lnTo>
                  <a:pt x="7906044" y="0"/>
                </a:lnTo>
                <a:lnTo>
                  <a:pt x="7906044" y="3923374"/>
                </a:lnTo>
                <a:lnTo>
                  <a:pt x="0" y="3923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51590" y="6363626"/>
            <a:ext cx="7807710" cy="3923374"/>
          </a:xfrm>
          <a:custGeom>
            <a:avLst/>
            <a:gdLst/>
            <a:ahLst/>
            <a:cxnLst/>
            <a:rect r="r" b="b" t="t" l="l"/>
            <a:pathLst>
              <a:path h="3923374" w="7807710">
                <a:moveTo>
                  <a:pt x="0" y="0"/>
                </a:moveTo>
                <a:lnTo>
                  <a:pt x="7807710" y="0"/>
                </a:lnTo>
                <a:lnTo>
                  <a:pt x="7807710" y="3923374"/>
                </a:lnTo>
                <a:lnTo>
                  <a:pt x="0" y="3923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2783" y="450532"/>
            <a:ext cx="1678682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863952" y="-259733"/>
            <a:ext cx="5694091" cy="12835663"/>
            <a:chOff x="0" y="0"/>
            <a:chExt cx="5376459" cy="121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6459" cy="12119656"/>
            </a:xfrm>
            <a:custGeom>
              <a:avLst/>
              <a:gdLst/>
              <a:ahLst/>
              <a:cxnLst/>
              <a:rect r="r" b="b" t="t" l="l"/>
              <a:pathLst>
                <a:path h="12119656" w="5376459">
                  <a:moveTo>
                    <a:pt x="5376459" y="12119656"/>
                  </a:moveTo>
                  <a:lnTo>
                    <a:pt x="0" y="12119656"/>
                  </a:lnTo>
                  <a:lnTo>
                    <a:pt x="0" y="0"/>
                  </a:lnTo>
                  <a:lnTo>
                    <a:pt x="5376459" y="12119656"/>
                  </a:lnTo>
                  <a:close/>
                </a:path>
              </a:pathLst>
            </a:custGeom>
            <a:solidFill>
              <a:srgbClr val="A44F3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493500" y="0"/>
            <a:ext cx="3794500" cy="4425073"/>
          </a:xfrm>
          <a:custGeom>
            <a:avLst/>
            <a:gdLst/>
            <a:ahLst/>
            <a:cxnLst/>
            <a:rect r="r" b="b" t="t" l="l"/>
            <a:pathLst>
              <a:path h="4425073" w="3794500">
                <a:moveTo>
                  <a:pt x="0" y="0"/>
                </a:moveTo>
                <a:lnTo>
                  <a:pt x="3794500" y="0"/>
                </a:lnTo>
                <a:lnTo>
                  <a:pt x="3794500" y="4425073"/>
                </a:lnTo>
                <a:lnTo>
                  <a:pt x="0" y="442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031" y="6882600"/>
            <a:ext cx="17733938" cy="2770928"/>
          </a:xfrm>
          <a:custGeom>
            <a:avLst/>
            <a:gdLst/>
            <a:ahLst/>
            <a:cxnLst/>
            <a:rect r="r" b="b" t="t" l="l"/>
            <a:pathLst>
              <a:path h="2770928" w="17733938">
                <a:moveTo>
                  <a:pt x="0" y="0"/>
                </a:moveTo>
                <a:lnTo>
                  <a:pt x="17733938" y="0"/>
                </a:lnTo>
                <a:lnTo>
                  <a:pt x="17733938" y="2770927"/>
                </a:lnTo>
                <a:lnTo>
                  <a:pt x="0" y="2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2783" y="460057"/>
            <a:ext cx="1058696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8000">
                <a:solidFill>
                  <a:srgbClr val="94D8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2783" y="1957817"/>
            <a:ext cx="15691885" cy="277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75" indent="-283937" lvl="1">
              <a:lnSpc>
                <a:spcPts val="3682"/>
              </a:lnSpc>
              <a:buFont typeface="Arial"/>
              <a:buChar char="•"/>
            </a:pP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Converted all text to lowercase to ensure uniformity and eliminated web addresses.</a:t>
            </a:r>
          </a:p>
          <a:p>
            <a:pPr algn="l">
              <a:lnSpc>
                <a:spcPts val="3682"/>
              </a:lnSpc>
            </a:pPr>
          </a:p>
          <a:p>
            <a:pPr algn="l">
              <a:lnSpc>
                <a:spcPts val="3682"/>
              </a:lnSpc>
            </a:pPr>
          </a:p>
          <a:p>
            <a:pPr algn="l">
              <a:lnSpc>
                <a:spcPts val="3682"/>
              </a:lnSpc>
            </a:pPr>
          </a:p>
          <a:p>
            <a:pPr algn="l">
              <a:lnSpc>
                <a:spcPts val="368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8082" y="1460127"/>
            <a:ext cx="8335918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Lowercasing &amp; Removing URLs: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2783" y="2385639"/>
            <a:ext cx="8335918" cy="245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Removing Emails,Numbers, Punctuation: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8082" y="2888369"/>
            <a:ext cx="15691885" cy="91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75" indent="-283937" lvl="1">
              <a:lnSpc>
                <a:spcPts val="3682"/>
              </a:lnSpc>
              <a:buFont typeface="Arial"/>
              <a:buChar char="•"/>
            </a:pP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Removed email </a:t>
            </a: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addresses , stripped out numerical data , and cleared punctuation marks.</a:t>
            </a: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2783" y="3282006"/>
            <a:ext cx="10428867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Removing Repeating Characters &amp; Extra Whitespaces: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08082" y="3794697"/>
            <a:ext cx="15691885" cy="91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75" indent="-283937" lvl="1">
              <a:lnSpc>
                <a:spcPts val="3682"/>
              </a:lnSpc>
              <a:buFont typeface="Arial"/>
              <a:buChar char="•"/>
            </a:pP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Reduced repeated characters to a single instance and cleaned </a:t>
            </a: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up unnecessary spaces.</a:t>
            </a: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93106" y="4240399"/>
            <a:ext cx="10428867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Tokenization &amp; Removing Stopwords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67415" y="4682664"/>
            <a:ext cx="13598937" cy="184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75" indent="-283937" lvl="1">
              <a:lnSpc>
                <a:spcPts val="3682"/>
              </a:lnSpc>
              <a:buFont typeface="Arial"/>
              <a:buChar char="•"/>
            </a:pP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Splitted text into individual words (tokens) and removed common words that do not carry significant meaning.</a:t>
            </a:r>
          </a:p>
          <a:p>
            <a:pPr algn="l">
              <a:lnSpc>
                <a:spcPts val="3682"/>
              </a:lnSpc>
            </a:pP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12783" y="5520310"/>
            <a:ext cx="1042886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BA743"/>
                </a:solidFill>
                <a:latin typeface="Kollektif"/>
                <a:ea typeface="Kollektif"/>
                <a:cs typeface="Kollektif"/>
                <a:sym typeface="Kollektif"/>
              </a:rPr>
              <a:t>Lemmatization: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67415" y="5971231"/>
            <a:ext cx="15691885" cy="91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75" indent="-283937" lvl="1">
              <a:lnSpc>
                <a:spcPts val="3682"/>
              </a:lnSpc>
              <a:buFont typeface="Arial"/>
              <a:buChar char="•"/>
            </a:pP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Reduced words to their base form to treat </a:t>
            </a:r>
            <a:r>
              <a:rPr lang="en-US" sz="2630">
                <a:solidFill>
                  <a:srgbClr val="F9F9F3"/>
                </a:solidFill>
                <a:latin typeface="Kollektif"/>
                <a:ea typeface="Kollektif"/>
                <a:cs typeface="Kollektif"/>
                <a:sym typeface="Kollektif"/>
              </a:rPr>
              <a:t>different forms of a word as the same token.</a:t>
            </a: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DAGY1aJ5YAI</dc:identifier>
  <dcterms:modified xsi:type="dcterms:W3CDTF">2011-08-01T06:04:30Z</dcterms:modified>
  <cp:revision>1</cp:revision>
  <dc:title>Detecting Fake News on Social Media</dc:title>
</cp:coreProperties>
</file>